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64" r:id="rId2"/>
    <p:sldId id="278" r:id="rId3"/>
    <p:sldId id="317" r:id="rId4"/>
    <p:sldId id="318" r:id="rId5"/>
    <p:sldId id="298" r:id="rId6"/>
    <p:sldId id="319" r:id="rId7"/>
    <p:sldId id="31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8B88"/>
    <a:srgbClr val="13573A"/>
    <a:srgbClr val="4C3E10"/>
    <a:srgbClr val="56C6F8"/>
    <a:srgbClr val="808080"/>
    <a:srgbClr val="C0C0C0"/>
    <a:srgbClr val="099BDD"/>
    <a:srgbClr val="A5D0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13" autoAdjust="0"/>
    <p:restoredTop sz="72970" autoAdjust="0"/>
  </p:normalViewPr>
  <p:slideViewPr>
    <p:cSldViewPr snapToGrid="0">
      <p:cViewPr varScale="1">
        <p:scale>
          <a:sx n="103" d="100"/>
          <a:sy n="103" d="100"/>
        </p:scale>
        <p:origin x="640" y="64"/>
      </p:cViewPr>
      <p:guideLst/>
    </p:cSldViewPr>
  </p:slideViewPr>
  <p:outlineViewPr>
    <p:cViewPr>
      <p:scale>
        <a:sx n="33" d="100"/>
        <a:sy n="33" d="100"/>
      </p:scale>
      <p:origin x="0" y="-100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9C0875-E7CE-4910-92C8-23F6E1DC109D}" type="datetimeFigureOut">
              <a:rPr lang="en-US" smtClean="0"/>
              <a:t>2016-05-16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3A5249-61F2-467F-95AE-BE032AE0CB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246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</a:t>
            </a:r>
            <a:r>
              <a:rPr lang="en-US" baseline="0" dirty="0"/>
              <a:t> this project, we won't care </a:t>
            </a:r>
            <a:r>
              <a:rPr lang="en-US" i="1" baseline="0" dirty="0"/>
              <a:t>what</a:t>
            </a:r>
            <a:r>
              <a:rPr lang="en-US" i="0" baseline="0" dirty="0"/>
              <a:t> damaged the entity, nor </a:t>
            </a:r>
            <a:r>
              <a:rPr lang="en-US" i="1" baseline="0" dirty="0"/>
              <a:t>how much</a:t>
            </a:r>
            <a:r>
              <a:rPr lang="en-US" i="0" baseline="0" dirty="0"/>
              <a:t> damage it sustained.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A5249-61F2-467F-95AE-BE032AE0CB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58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</a:t>
            </a:r>
            <a:r>
              <a:rPr lang="en-US" baseline="0" dirty="0"/>
              <a:t> this project, we won't care </a:t>
            </a:r>
            <a:r>
              <a:rPr lang="en-US" i="1" baseline="0" dirty="0"/>
              <a:t>what</a:t>
            </a:r>
            <a:r>
              <a:rPr lang="en-US" i="0" baseline="0" dirty="0"/>
              <a:t> damaged the entity, nor </a:t>
            </a:r>
            <a:r>
              <a:rPr lang="en-US" i="1" baseline="0" dirty="0"/>
              <a:t>how much</a:t>
            </a:r>
            <a:r>
              <a:rPr lang="en-US" i="0" baseline="0" dirty="0"/>
              <a:t> damage it sustained.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A5249-61F2-467F-95AE-BE032AE0CB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519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A5249-61F2-467F-95AE-BE032AE0CB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53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A5249-61F2-467F-95AE-BE032AE0CB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5540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Here's one way:</a:t>
            </a:r>
          </a:p>
          <a:p>
            <a:endParaRPr lang="en-US" baseline="0" dirty="0"/>
          </a:p>
          <a:p>
            <a:r>
              <a:rPr lang="en-US" baseline="0" dirty="0"/>
              <a:t>	long deadline = (20 * 1000) + </a:t>
            </a:r>
            <a:r>
              <a:rPr lang="en-US" baseline="0" dirty="0" err="1"/>
              <a:t>System.currentTimeMillis</a:t>
            </a:r>
            <a:r>
              <a:rPr lang="en-US" baseline="0" dirty="0"/>
              <a:t>();</a:t>
            </a:r>
          </a:p>
          <a:p>
            <a:r>
              <a:rPr lang="en-US" baseline="0" dirty="0"/>
              <a:t>	…</a:t>
            </a:r>
          </a:p>
          <a:p>
            <a:r>
              <a:rPr lang="en-US" baseline="0" dirty="0"/>
              <a:t>	if (deadline &lt;= </a:t>
            </a:r>
            <a:r>
              <a:rPr lang="en-US" baseline="0" dirty="0" err="1"/>
              <a:t>System.currentTimeMillis</a:t>
            </a:r>
            <a:r>
              <a:rPr lang="en-US" baseline="0" dirty="0"/>
              <a:t>()) …</a:t>
            </a:r>
          </a:p>
          <a:p>
            <a:endParaRPr lang="en-US" baseline="0" dirty="0"/>
          </a:p>
          <a:p>
            <a:r>
              <a:rPr lang="en-US" baseline="0" dirty="0"/>
              <a:t>You could also do something like this:</a:t>
            </a:r>
          </a:p>
          <a:p>
            <a:endParaRPr lang="en-US" baseline="0" dirty="0"/>
          </a:p>
          <a:p>
            <a:r>
              <a:rPr lang="en-US" baseline="0" dirty="0"/>
              <a:t>	long </a:t>
            </a:r>
            <a:r>
              <a:rPr lang="en-US" baseline="0" dirty="0" err="1"/>
              <a:t>startTime</a:t>
            </a:r>
            <a:r>
              <a:rPr lang="en-US" baseline="0" dirty="0"/>
              <a:t> = </a:t>
            </a:r>
            <a:r>
              <a:rPr lang="en-US" baseline="0" dirty="0" err="1"/>
              <a:t>System.curentTimeMillis</a:t>
            </a:r>
            <a:r>
              <a:rPr lang="en-US" baseline="0" dirty="0"/>
              <a:t>();</a:t>
            </a:r>
          </a:p>
          <a:p>
            <a:r>
              <a:rPr lang="en-US" baseline="0" dirty="0"/>
              <a:t>	…</a:t>
            </a:r>
          </a:p>
          <a:p>
            <a:r>
              <a:rPr lang="en-US" baseline="0" dirty="0"/>
              <a:t>	if ((</a:t>
            </a:r>
            <a:r>
              <a:rPr lang="en-US" baseline="0" dirty="0" err="1"/>
              <a:t>System.currentTimeMillis</a:t>
            </a:r>
            <a:r>
              <a:rPr lang="en-US" baseline="0" dirty="0"/>
              <a:t>() – </a:t>
            </a:r>
            <a:r>
              <a:rPr lang="en-US" baseline="0" dirty="0" err="1"/>
              <a:t>startTime</a:t>
            </a:r>
            <a:r>
              <a:rPr lang="en-US" baseline="0" dirty="0"/>
              <a:t>) &gt;= (20 * 1000))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A5249-61F2-467F-95AE-BE032AE0CB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054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rgbClr val="099B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59012"/>
            <a:ext cx="9149132" cy="1828800"/>
          </a:xfrm>
          <a:solidFill>
            <a:srgbClr val="099BDD"/>
          </a:solidFill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2645" y="3887812"/>
            <a:ext cx="9156645" cy="457200"/>
          </a:xfrm>
          <a:solidFill>
            <a:srgbClr val="A5D028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D4101FD-5CF6-4E3D-BF36-722322E10D3E}" type="datetimeFigureOut">
              <a:rPr lang="en-US" smtClean="0"/>
              <a:t>2016-05-16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13600AE-EDCE-482E-829E-FCB1B82E9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464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01FD-5CF6-4E3D-BF36-722322E10D3E}" type="datetimeFigureOut">
              <a:rPr lang="en-US" smtClean="0"/>
              <a:t>2016-05-16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00AE-EDCE-482E-829E-FCB1B82E9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699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274638"/>
            <a:ext cx="1801785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979968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fld id="{BD4101FD-5CF6-4E3D-BF36-722322E10D3E}" type="datetimeFigureOut">
              <a:rPr lang="en-US" smtClean="0"/>
              <a:t>2016-05-16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F13600AE-EDCE-482E-829E-FCB1B82E9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596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01FD-5CF6-4E3D-BF36-722322E10D3E}" type="datetimeFigureOut">
              <a:rPr lang="en-US" smtClean="0"/>
              <a:t>2016-05-16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00AE-EDCE-482E-829E-FCB1B82E9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192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5132" y="3887812"/>
            <a:ext cx="91467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194560"/>
            <a:ext cx="843534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604" y="3911827"/>
            <a:ext cx="8627364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D4101FD-5CF6-4E3D-BF36-722322E10D3E}" type="datetimeFigureOut">
              <a:rPr lang="en-US" smtClean="0"/>
              <a:t>2016-05-16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13600AE-EDCE-482E-829E-FCB1B82E9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637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4008" y="2011680"/>
            <a:ext cx="356616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793" y="2011680"/>
            <a:ext cx="356616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01FD-5CF6-4E3D-BF36-722322E10D3E}" type="datetimeFigureOut">
              <a:rPr lang="en-US" smtClean="0"/>
              <a:t>2016-05-16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00AE-EDCE-482E-829E-FCB1B82E9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035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5256" y="1913470"/>
            <a:ext cx="356616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5256" y="2656566"/>
            <a:ext cx="356616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73423" y="1913470"/>
            <a:ext cx="356616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3423" y="2656564"/>
            <a:ext cx="356616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01FD-5CF6-4E3D-BF36-722322E10D3E}" type="datetimeFigureOut">
              <a:rPr lang="en-US" smtClean="0"/>
              <a:t>2016-05-16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00AE-EDCE-482E-829E-FCB1B82E9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884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01FD-5CF6-4E3D-BF36-722322E10D3E}" type="datetimeFigureOut">
              <a:rPr lang="en-US" smtClean="0"/>
              <a:t>2016-05-16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00AE-EDCE-482E-829E-FCB1B82E9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539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01FD-5CF6-4E3D-BF36-722322E10D3E}" type="datetimeFigureOut">
              <a:rPr lang="en-US" smtClean="0"/>
              <a:t>2016-05-16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00AE-EDCE-482E-829E-FCB1B82E9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256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256" y="2120054"/>
            <a:ext cx="459486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1767" y="2147487"/>
            <a:ext cx="24003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01FD-5CF6-4E3D-BF36-722322E10D3E}" type="datetimeFigureOut">
              <a:rPr lang="en-US" smtClean="0"/>
              <a:t>2016-05-16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00AE-EDCE-482E-829E-FCB1B82E9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565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60120" y="2211494"/>
            <a:ext cx="459486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3016" y="2150621"/>
            <a:ext cx="24003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01FD-5CF6-4E3D-BF36-722322E10D3E}" type="datetimeFigureOut">
              <a:rPr lang="en-US" smtClean="0"/>
              <a:t>2016-05-16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00AE-EDCE-482E-829E-FCB1B82E9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298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2189" y="284176"/>
            <a:ext cx="733806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189" y="2011680"/>
            <a:ext cx="733806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1699" y="6422855"/>
            <a:ext cx="2250671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BD4101FD-5CF6-4E3D-BF36-722322E10D3E}" type="datetimeFigureOut">
              <a:rPr lang="en-US" smtClean="0"/>
              <a:t>2016-05-16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7353" y="6422855"/>
            <a:ext cx="37833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4195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F13600AE-EDCE-482E-829E-FCB1B82E9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2319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4"/>
          <p:cNvSpPr txBox="1">
            <a:spLocks/>
          </p:cNvSpPr>
          <p:nvPr/>
        </p:nvSpPr>
        <p:spPr>
          <a:xfrm>
            <a:off x="0" y="2613126"/>
            <a:ext cx="9156645" cy="1341653"/>
          </a:xfrm>
          <a:prstGeom prst="rect">
            <a:avLst/>
          </a:prstGeom>
          <a:solidFill>
            <a:srgbClr val="A5D028"/>
          </a:solidFill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Lecture 8: Robot Damage &amp; System Time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-12645" y="1327492"/>
            <a:ext cx="9149132" cy="1285634"/>
          </a:xfrm>
          <a:prstGeom prst="rect">
            <a:avLst/>
          </a:prstGeom>
          <a:solidFill>
            <a:srgbClr val="099BDD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kern="1200" cap="all" spc="15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/>
              <a:t>TEALS Minecraft Project</a:t>
            </a:r>
          </a:p>
        </p:txBody>
      </p:sp>
    </p:spTree>
    <p:extLst>
      <p:ext uri="{BB962C8B-B14F-4D97-AF65-F5344CB8AC3E}">
        <p14:creationId xmlns:p14="http://schemas.microsoft.com/office/powerpoint/2010/main" val="693275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64762"/>
          </a:xfrm>
        </p:spPr>
        <p:txBody>
          <a:bodyPr lIns="90000" tIns="0" rIns="0" bIns="0">
            <a:normAutofit/>
          </a:bodyPr>
          <a:lstStyle/>
          <a:p>
            <a:pPr algn="ctr"/>
            <a:r>
              <a:rPr lang="pt-BR" dirty="0">
                <a:solidFill>
                  <a:srgbClr val="A5D028"/>
                </a:solidFill>
              </a:rPr>
              <a:t>Robot Damage</a:t>
            </a:r>
            <a:endParaRPr lang="en-US" dirty="0">
              <a:solidFill>
                <a:srgbClr val="A5D028"/>
              </a:solidFill>
            </a:endParaRPr>
          </a:p>
        </p:txBody>
      </p:sp>
      <p:sp>
        <p:nvSpPr>
          <p:cNvPr id="23" name="Content Placeholder 4"/>
          <p:cNvSpPr>
            <a:spLocks noGrp="1"/>
          </p:cNvSpPr>
          <p:nvPr>
            <p:ph idx="1"/>
          </p:nvPr>
        </p:nvSpPr>
        <p:spPr>
          <a:xfrm>
            <a:off x="670560" y="1175658"/>
            <a:ext cx="8473440" cy="51864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</a:rPr>
              <a:t>Lots of things can damage robots. They can fall into water, nearby monsters can attack them, they can attack each other, players can attack them, and so on.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</a:rPr>
              <a:t>When entities receive damage, the game calls their </a:t>
            </a:r>
            <a:r>
              <a:rPr lang="en-US" dirty="0" err="1">
                <a:latin typeface="Calibri" panose="020F0502020204030204" pitchFamily="34" charset="0"/>
              </a:rPr>
              <a:t>onEntityDamage</a:t>
            </a:r>
            <a:r>
              <a:rPr lang="en-US" dirty="0">
                <a:latin typeface="Calibri" panose="020F0502020204030204" pitchFamily="34" charset="0"/>
              </a:rPr>
              <a:t>() event handler function: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56C6F8"/>
                </a:solidFill>
                <a:latin typeface="Consolas" panose="020B0609020204030204" pitchFamily="49" charset="0"/>
              </a:rPr>
              <a:t>// Called whenever the entity receives damage.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Consolas" panose="020B0609020204030204" pitchFamily="49" charset="0"/>
              </a:rPr>
              <a:t>public void </a:t>
            </a:r>
            <a:r>
              <a:rPr lang="en-US" sz="1600" dirty="0" err="1">
                <a:latin typeface="Consolas" panose="020B0609020204030204" pitchFamily="49" charset="0"/>
              </a:rPr>
              <a:t>Entity.onEntityDamage</a:t>
            </a:r>
            <a:r>
              <a:rPr lang="en-US" sz="1600" dirty="0">
                <a:latin typeface="Consolas" panose="020B0609020204030204" pitchFamily="49" charset="0"/>
              </a:rPr>
              <a:t> (</a:t>
            </a:r>
            <a:r>
              <a:rPr lang="en-US" sz="1600" dirty="0" err="1">
                <a:latin typeface="Consolas" panose="020B0609020204030204" pitchFamily="49" charset="0"/>
              </a:rPr>
              <a:t>DamageSource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i="1" dirty="0">
                <a:latin typeface="Consolas" panose="020B0609020204030204" pitchFamily="49" charset="0"/>
              </a:rPr>
              <a:t>source</a:t>
            </a:r>
            <a:r>
              <a:rPr lang="en-US" sz="1600" dirty="0">
                <a:latin typeface="Consolas" panose="020B0609020204030204" pitchFamily="49" charset="0"/>
              </a:rPr>
              <a:t>, float </a:t>
            </a:r>
            <a:r>
              <a:rPr lang="en-US" sz="1600" i="1" dirty="0">
                <a:latin typeface="Consolas" panose="020B0609020204030204" pitchFamily="49" charset="0"/>
              </a:rPr>
              <a:t>amount</a:t>
            </a:r>
            <a:r>
              <a:rPr lang="en-US" sz="1600" dirty="0">
                <a:latin typeface="Consolas" panose="020B0609020204030204" pitchFamily="49" charset="0"/>
              </a:rPr>
              <a:t>);</a:t>
            </a: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you implement this method, you can add code that does something whenever the robot is damaged.</a:t>
            </a:r>
          </a:p>
        </p:txBody>
      </p:sp>
    </p:spTree>
    <p:extLst>
      <p:ext uri="{BB962C8B-B14F-4D97-AF65-F5344CB8AC3E}">
        <p14:creationId xmlns:p14="http://schemas.microsoft.com/office/powerpoint/2010/main" val="2702486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64762"/>
          </a:xfrm>
        </p:spPr>
        <p:txBody>
          <a:bodyPr lIns="90000" tIns="0" rIns="0" bIns="0">
            <a:normAutofit/>
          </a:bodyPr>
          <a:lstStyle/>
          <a:p>
            <a:pPr algn="ctr"/>
            <a:r>
              <a:rPr lang="pt-BR" dirty="0">
                <a:solidFill>
                  <a:srgbClr val="A5D028"/>
                </a:solidFill>
              </a:rPr>
              <a:t>Robot Visibility</a:t>
            </a:r>
            <a:endParaRPr lang="en-US" dirty="0">
              <a:solidFill>
                <a:srgbClr val="A5D028"/>
              </a:solidFill>
            </a:endParaRPr>
          </a:p>
        </p:txBody>
      </p:sp>
      <p:sp>
        <p:nvSpPr>
          <p:cNvPr id="23" name="Content Placeholder 4"/>
          <p:cNvSpPr>
            <a:spLocks noGrp="1"/>
          </p:cNvSpPr>
          <p:nvPr>
            <p:ph idx="1"/>
          </p:nvPr>
        </p:nvSpPr>
        <p:spPr>
          <a:xfrm>
            <a:off x="670560" y="1175658"/>
            <a:ext cx="7569689" cy="51864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</a:rPr>
              <a:t>Robots can control their visibility: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56C6F8"/>
                </a:solidFill>
                <a:latin typeface="Consolas" panose="020B0609020204030204" pitchFamily="49" charset="0"/>
              </a:rPr>
              <a:t>// Set robot invisible or visible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Consolas" panose="020B0609020204030204" pitchFamily="49" charset="0"/>
              </a:rPr>
              <a:t>public void </a:t>
            </a:r>
            <a:r>
              <a:rPr lang="en-US" sz="1600" dirty="0" err="1">
                <a:latin typeface="Consolas" panose="020B0609020204030204" pitchFamily="49" charset="0"/>
              </a:rPr>
              <a:t>Entity.setInvisible</a:t>
            </a:r>
            <a:r>
              <a:rPr lang="en-US" sz="1600" dirty="0">
                <a:latin typeface="Consolas" panose="020B0609020204030204" pitchFamily="49" charset="0"/>
              </a:rPr>
              <a:t> (</a:t>
            </a:r>
            <a:r>
              <a:rPr lang="en-US" sz="1600" dirty="0" err="1">
                <a:latin typeface="Consolas" panose="020B0609020204030204" pitchFamily="49" charset="0"/>
              </a:rPr>
              <a:t>boolean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err="1">
                <a:latin typeface="Consolas" panose="020B0609020204030204" pitchFamily="49" charset="0"/>
              </a:rPr>
              <a:t>makeInvisible</a:t>
            </a:r>
            <a:r>
              <a:rPr lang="en-US" sz="1600" dirty="0"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latin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alibri" panose="020F0502020204030204" pitchFamily="34" charset="0"/>
              </a:rPr>
              <a:t>(When robots are invisible, you can still hit them, bump into them, and so forth.)</a:t>
            </a:r>
          </a:p>
        </p:txBody>
      </p:sp>
    </p:spTree>
    <p:extLst>
      <p:ext uri="{BB962C8B-B14F-4D97-AF65-F5344CB8AC3E}">
        <p14:creationId xmlns:p14="http://schemas.microsoft.com/office/powerpoint/2010/main" val="721726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3543"/>
            <a:ext cx="9143998" cy="964762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A5D028"/>
                </a:solidFill>
              </a:rPr>
              <a:t>Block Data</a:t>
            </a:r>
            <a:endParaRPr lang="en-US" sz="4000" kern="1200" cap="all" baseline="0" dirty="0">
              <a:solidFill>
                <a:srgbClr val="A5D028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511" y="1112955"/>
            <a:ext cx="7805413" cy="49917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</a:rPr>
              <a:t>Recall that each block position in the Minecraft world has a block of some type (air, log, grass, water, and so forth).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</a:rPr>
              <a:t>The following functions provide ways to determine what's at a world position, and ways to set the block at that position (just like you did for prior labs).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 defTabSz="3603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latin typeface="Consolas" panose="020B0609020204030204" pitchFamily="49" charset="0"/>
              </a:rPr>
              <a:t>World world = </a:t>
            </a:r>
            <a:r>
              <a:rPr lang="en-US" sz="1500" dirty="0" err="1">
                <a:latin typeface="Consolas" panose="020B0609020204030204" pitchFamily="49" charset="0"/>
              </a:rPr>
              <a:t>entity.worldObj</a:t>
            </a:r>
            <a:r>
              <a:rPr lang="en-US" sz="1500" dirty="0">
                <a:latin typeface="Consolas" panose="020B0609020204030204" pitchFamily="49" charset="0"/>
              </a:rPr>
              <a:t>;   // Get a reference to entity's world</a:t>
            </a:r>
          </a:p>
          <a:p>
            <a:pPr marL="0" indent="0" defTabSz="3603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500" dirty="0">
              <a:solidFill>
                <a:srgbClr val="56C6F8"/>
              </a:solidFill>
              <a:latin typeface="Consolas" panose="020B0609020204030204" pitchFamily="49" charset="0"/>
            </a:endParaRPr>
          </a:p>
          <a:p>
            <a:pPr marL="0" indent="0" defTabSz="3603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56C6F8"/>
                </a:solidFill>
                <a:latin typeface="Consolas" panose="020B0609020204030204" pitchFamily="49" charset="0"/>
              </a:rPr>
              <a:t>// Get the block &amp; metadata at a given world position</a:t>
            </a:r>
            <a:r>
              <a:rPr lang="pt-BR" sz="1500" dirty="0">
                <a:solidFill>
                  <a:srgbClr val="56C6F8"/>
                </a:solidFill>
                <a:latin typeface="Consolas" panose="020B0609020204030204" pitchFamily="49" charset="0"/>
              </a:rPr>
              <a:t>.</a:t>
            </a:r>
            <a:endParaRPr lang="en-US" sz="1500" dirty="0">
              <a:solidFill>
                <a:srgbClr val="56C6F8"/>
              </a:solidFill>
              <a:latin typeface="Consolas" panose="020B0609020204030204" pitchFamily="49" charset="0"/>
            </a:endParaRPr>
          </a:p>
          <a:p>
            <a:pPr marL="0" indent="0" defTabSz="3603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latin typeface="Consolas" panose="020B0609020204030204" pitchFamily="49" charset="0"/>
              </a:rPr>
              <a:t>Block block = </a:t>
            </a:r>
            <a:r>
              <a:rPr lang="en-US" sz="1500" dirty="0" err="1">
                <a:latin typeface="Consolas" panose="020B0609020204030204" pitchFamily="49" charset="0"/>
              </a:rPr>
              <a:t>world.getBlock</a:t>
            </a:r>
            <a:r>
              <a:rPr lang="en-US" sz="1500" dirty="0">
                <a:latin typeface="Consolas" panose="020B0609020204030204" pitchFamily="49" charset="0"/>
              </a:rPr>
              <a:t> (</a:t>
            </a:r>
            <a:r>
              <a:rPr lang="en-US" sz="1500" dirty="0" err="1">
                <a:latin typeface="Consolas" panose="020B0609020204030204" pitchFamily="49" charset="0"/>
              </a:rPr>
              <a:t>positionX</a:t>
            </a:r>
            <a:r>
              <a:rPr lang="en-US" sz="1500" dirty="0">
                <a:latin typeface="Consolas" panose="020B0609020204030204" pitchFamily="49" charset="0"/>
              </a:rPr>
              <a:t>, </a:t>
            </a:r>
            <a:r>
              <a:rPr lang="en-US" sz="1500" dirty="0" err="1">
                <a:latin typeface="Consolas" panose="020B0609020204030204" pitchFamily="49" charset="0"/>
              </a:rPr>
              <a:t>positionY</a:t>
            </a:r>
            <a:r>
              <a:rPr lang="en-US" sz="1500" dirty="0">
                <a:latin typeface="Consolas" panose="020B0609020204030204" pitchFamily="49" charset="0"/>
              </a:rPr>
              <a:t>, </a:t>
            </a:r>
            <a:r>
              <a:rPr lang="en-US" sz="1500" dirty="0" err="1">
                <a:latin typeface="Consolas" panose="020B0609020204030204" pitchFamily="49" charset="0"/>
              </a:rPr>
              <a:t>positionZ</a:t>
            </a:r>
            <a:r>
              <a:rPr lang="en-US" sz="1500" dirty="0">
                <a:latin typeface="Consolas" panose="020B0609020204030204" pitchFamily="49" charset="0"/>
              </a:rPr>
              <a:t>);</a:t>
            </a:r>
          </a:p>
          <a:p>
            <a:pPr marL="0" indent="0" defTabSz="3603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 err="1">
                <a:latin typeface="Consolas" panose="020B0609020204030204" pitchFamily="49" charset="0"/>
              </a:rPr>
              <a:t>int</a:t>
            </a:r>
            <a:r>
              <a:rPr lang="en-US" sz="1500" dirty="0">
                <a:latin typeface="Consolas" panose="020B0609020204030204" pitchFamily="49" charset="0"/>
              </a:rPr>
              <a:t> </a:t>
            </a:r>
            <a:r>
              <a:rPr lang="en-US" sz="1500" dirty="0" err="1">
                <a:latin typeface="Consolas" panose="020B0609020204030204" pitchFamily="49" charset="0"/>
              </a:rPr>
              <a:t>blockMetadata</a:t>
            </a:r>
            <a:r>
              <a:rPr lang="en-US" sz="1500" dirty="0">
                <a:latin typeface="Consolas" panose="020B0609020204030204" pitchFamily="49" charset="0"/>
              </a:rPr>
              <a:t> =</a:t>
            </a:r>
          </a:p>
          <a:p>
            <a:pPr marL="0" indent="0" defTabSz="3603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latin typeface="Consolas" panose="020B0609020204030204" pitchFamily="49" charset="0"/>
              </a:rPr>
              <a:t>	</a:t>
            </a:r>
            <a:r>
              <a:rPr lang="en-US" sz="1500" dirty="0" err="1">
                <a:latin typeface="Consolas" panose="020B0609020204030204" pitchFamily="49" charset="0"/>
              </a:rPr>
              <a:t>world.getBlockMetadata</a:t>
            </a:r>
            <a:r>
              <a:rPr lang="en-US" sz="1500" dirty="0">
                <a:latin typeface="Consolas" panose="020B0609020204030204" pitchFamily="49" charset="0"/>
              </a:rPr>
              <a:t> (</a:t>
            </a:r>
            <a:r>
              <a:rPr lang="en-US" sz="1500" dirty="0" err="1">
                <a:latin typeface="Consolas" panose="020B0609020204030204" pitchFamily="49" charset="0"/>
              </a:rPr>
              <a:t>positionX</a:t>
            </a:r>
            <a:r>
              <a:rPr lang="en-US" sz="1500" dirty="0">
                <a:latin typeface="Consolas" panose="020B0609020204030204" pitchFamily="49" charset="0"/>
              </a:rPr>
              <a:t>, </a:t>
            </a:r>
            <a:r>
              <a:rPr lang="en-US" sz="1500" dirty="0" err="1">
                <a:latin typeface="Consolas" panose="020B0609020204030204" pitchFamily="49" charset="0"/>
              </a:rPr>
              <a:t>positionY</a:t>
            </a:r>
            <a:r>
              <a:rPr lang="en-US" sz="1500" dirty="0">
                <a:latin typeface="Consolas" panose="020B0609020204030204" pitchFamily="49" charset="0"/>
              </a:rPr>
              <a:t>, </a:t>
            </a:r>
            <a:r>
              <a:rPr lang="en-US" sz="1500" dirty="0" err="1">
                <a:latin typeface="Consolas" panose="020B0609020204030204" pitchFamily="49" charset="0"/>
              </a:rPr>
              <a:t>positionZ</a:t>
            </a:r>
            <a:r>
              <a:rPr lang="en-US" sz="1500" dirty="0">
                <a:latin typeface="Consolas" panose="020B0609020204030204" pitchFamily="49" charset="0"/>
              </a:rPr>
              <a:t>);</a:t>
            </a:r>
          </a:p>
          <a:p>
            <a:pPr marL="0" indent="0" defTabSz="3603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500" dirty="0">
              <a:latin typeface="Consolas" panose="020B0609020204030204" pitchFamily="49" charset="0"/>
            </a:endParaRPr>
          </a:p>
          <a:p>
            <a:pPr marL="0" indent="0" defTabSz="3603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56C6F8"/>
                </a:solidFill>
                <a:latin typeface="Consolas" panose="020B0609020204030204" pitchFamily="49" charset="0"/>
              </a:rPr>
              <a:t>// Restore the block we just got above.</a:t>
            </a:r>
          </a:p>
          <a:p>
            <a:pPr marL="0" indent="0" defTabSz="3603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 err="1">
                <a:latin typeface="Consolas" panose="020B0609020204030204" pitchFamily="49" charset="0"/>
              </a:rPr>
              <a:t>world.setBlock</a:t>
            </a:r>
            <a:r>
              <a:rPr lang="en-US" sz="1500" dirty="0">
                <a:latin typeface="Consolas" panose="020B0609020204030204" pitchFamily="49" charset="0"/>
              </a:rPr>
              <a:t> (</a:t>
            </a:r>
            <a:r>
              <a:rPr lang="en-US" sz="1500" dirty="0" err="1">
                <a:latin typeface="Consolas" panose="020B0609020204030204" pitchFamily="49" charset="0"/>
              </a:rPr>
              <a:t>positionX</a:t>
            </a:r>
            <a:r>
              <a:rPr lang="en-US" sz="1500" dirty="0">
                <a:latin typeface="Consolas" panose="020B0609020204030204" pitchFamily="49" charset="0"/>
              </a:rPr>
              <a:t>, </a:t>
            </a:r>
            <a:r>
              <a:rPr lang="en-US" sz="1500" dirty="0" err="1">
                <a:latin typeface="Consolas" panose="020B0609020204030204" pitchFamily="49" charset="0"/>
              </a:rPr>
              <a:t>positionY</a:t>
            </a:r>
            <a:r>
              <a:rPr lang="en-US" sz="1500" dirty="0">
                <a:latin typeface="Consolas" panose="020B0609020204030204" pitchFamily="49" charset="0"/>
              </a:rPr>
              <a:t>, </a:t>
            </a:r>
            <a:r>
              <a:rPr lang="en-US" sz="1500" dirty="0" err="1">
                <a:latin typeface="Consolas" panose="020B0609020204030204" pitchFamily="49" charset="0"/>
              </a:rPr>
              <a:t>positionZ</a:t>
            </a:r>
            <a:r>
              <a:rPr lang="en-US" sz="1500" dirty="0">
                <a:latin typeface="Consolas" panose="020B0609020204030204" pitchFamily="49" charset="0"/>
              </a:rPr>
              <a:t>, block);</a:t>
            </a:r>
          </a:p>
          <a:p>
            <a:pPr marL="0" indent="0" defTabSz="3603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 err="1">
                <a:latin typeface="Consolas" panose="020B0609020204030204" pitchFamily="49" charset="0"/>
              </a:rPr>
              <a:t>world.setBlockMetadataWithNotify</a:t>
            </a:r>
            <a:r>
              <a:rPr lang="en-US" sz="1500" dirty="0">
                <a:latin typeface="Consolas" panose="020B0609020204030204" pitchFamily="49" charset="0"/>
              </a:rPr>
              <a:t> (</a:t>
            </a:r>
          </a:p>
          <a:p>
            <a:pPr marL="0" indent="0" defTabSz="3603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latin typeface="Consolas" panose="020B0609020204030204" pitchFamily="49" charset="0"/>
              </a:rPr>
              <a:t>	</a:t>
            </a:r>
            <a:r>
              <a:rPr lang="en-US" sz="1500" dirty="0" err="1">
                <a:latin typeface="Consolas" panose="020B0609020204030204" pitchFamily="49" charset="0"/>
              </a:rPr>
              <a:t>positionX</a:t>
            </a:r>
            <a:r>
              <a:rPr lang="en-US" sz="1500" dirty="0">
                <a:latin typeface="Consolas" panose="020B0609020204030204" pitchFamily="49" charset="0"/>
              </a:rPr>
              <a:t>, </a:t>
            </a:r>
            <a:r>
              <a:rPr lang="en-US" sz="1500" dirty="0" err="1">
                <a:latin typeface="Consolas" panose="020B0609020204030204" pitchFamily="49" charset="0"/>
              </a:rPr>
              <a:t>positionY</a:t>
            </a:r>
            <a:r>
              <a:rPr lang="en-US" sz="1500" dirty="0">
                <a:latin typeface="Consolas" panose="020B0609020204030204" pitchFamily="49" charset="0"/>
              </a:rPr>
              <a:t>, </a:t>
            </a:r>
            <a:r>
              <a:rPr lang="en-US" sz="1500" dirty="0" err="1">
                <a:latin typeface="Consolas" panose="020B0609020204030204" pitchFamily="49" charset="0"/>
              </a:rPr>
              <a:t>positionZ</a:t>
            </a:r>
            <a:r>
              <a:rPr lang="en-US" sz="1500" dirty="0">
                <a:latin typeface="Consolas" panose="020B0609020204030204" pitchFamily="49" charset="0"/>
              </a:rPr>
              <a:t>, </a:t>
            </a:r>
            <a:r>
              <a:rPr lang="en-US" sz="1500" dirty="0" err="1">
                <a:latin typeface="Consolas" panose="020B0609020204030204" pitchFamily="49" charset="0"/>
              </a:rPr>
              <a:t>blockMetadata</a:t>
            </a:r>
            <a:r>
              <a:rPr lang="en-US" sz="1500" dirty="0">
                <a:latin typeface="Consolas" panose="020B0609020204030204" pitchFamily="49" charset="0"/>
              </a:rPr>
              <a:t>, 0);</a:t>
            </a:r>
          </a:p>
        </p:txBody>
      </p:sp>
    </p:spTree>
    <p:extLst>
      <p:ext uri="{BB962C8B-B14F-4D97-AF65-F5344CB8AC3E}">
        <p14:creationId xmlns:p14="http://schemas.microsoft.com/office/powerpoint/2010/main" val="1183051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6575" y="13543"/>
            <a:ext cx="9180574" cy="964762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A5D028"/>
                </a:solidFill>
              </a:rPr>
              <a:t>entity Position &amp; Orientation</a:t>
            </a:r>
            <a:endParaRPr lang="en-US" sz="4000" kern="1200" cap="all" baseline="0" dirty="0">
              <a:solidFill>
                <a:srgbClr val="A5D028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511" y="1112955"/>
            <a:ext cx="7805413" cy="49917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</a:rPr>
              <a:t>World coordinates are integer, but entities can freely move around, so they get double (real-valued) coordinates.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56C6F8"/>
                </a:solidFill>
                <a:latin typeface="Consolas" panose="020B0609020204030204" pitchFamily="49" charset="0"/>
              </a:rPr>
              <a:t>// Get entity position.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onsolas" panose="020B0609020204030204" pitchFamily="49" charset="0"/>
              </a:rPr>
              <a:t>double </a:t>
            </a:r>
            <a:r>
              <a:rPr lang="en-US" sz="1400" dirty="0" err="1">
                <a:latin typeface="Consolas" panose="020B0609020204030204" pitchFamily="49" charset="0"/>
              </a:rPr>
              <a:t>positionX</a:t>
            </a:r>
            <a:r>
              <a:rPr lang="en-US" sz="1400" dirty="0">
                <a:latin typeface="Consolas" panose="020B0609020204030204" pitchFamily="49" charset="0"/>
              </a:rPr>
              <a:t> = </a:t>
            </a:r>
            <a:r>
              <a:rPr lang="en-US" sz="1400" dirty="0" err="1">
                <a:latin typeface="Consolas" panose="020B0609020204030204" pitchFamily="49" charset="0"/>
              </a:rPr>
              <a:t>robot.posX</a:t>
            </a:r>
            <a:r>
              <a:rPr lang="en-US" sz="14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onsolas" panose="020B0609020204030204" pitchFamily="49" charset="0"/>
              </a:rPr>
              <a:t>double </a:t>
            </a:r>
            <a:r>
              <a:rPr lang="en-US" sz="1400" dirty="0" err="1">
                <a:latin typeface="Consolas" panose="020B0609020204030204" pitchFamily="49" charset="0"/>
              </a:rPr>
              <a:t>positionY</a:t>
            </a:r>
            <a:r>
              <a:rPr lang="en-US" sz="1400" dirty="0">
                <a:latin typeface="Consolas" panose="020B0609020204030204" pitchFamily="49" charset="0"/>
              </a:rPr>
              <a:t> = </a:t>
            </a:r>
            <a:r>
              <a:rPr lang="en-US" sz="1400" dirty="0" err="1">
                <a:latin typeface="Consolas" panose="020B0609020204030204" pitchFamily="49" charset="0"/>
              </a:rPr>
              <a:t>robot.posY</a:t>
            </a:r>
            <a:r>
              <a:rPr lang="en-US" sz="14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onsolas" panose="020B0609020204030204" pitchFamily="49" charset="0"/>
              </a:rPr>
              <a:t>double </a:t>
            </a:r>
            <a:r>
              <a:rPr lang="en-US" sz="1400" dirty="0" err="1">
                <a:latin typeface="Consolas" panose="020B0609020204030204" pitchFamily="49" charset="0"/>
              </a:rPr>
              <a:t>positionZ</a:t>
            </a:r>
            <a:r>
              <a:rPr lang="en-US" sz="1400" dirty="0">
                <a:latin typeface="Consolas" panose="020B0609020204030204" pitchFamily="49" charset="0"/>
              </a:rPr>
              <a:t> = </a:t>
            </a:r>
            <a:r>
              <a:rPr lang="en-US" sz="1400" dirty="0" err="1">
                <a:latin typeface="Consolas" panose="020B0609020204030204" pitchFamily="49" charset="0"/>
              </a:rPr>
              <a:t>robot.posZ</a:t>
            </a:r>
            <a:r>
              <a:rPr lang="en-US" sz="14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56C6F8"/>
                </a:solidFill>
                <a:latin typeface="Consolas" panose="020B0609020204030204" pitchFamily="49" charset="0"/>
              </a:rPr>
              <a:t>// Restore entity position and orientation. This also sets the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56C6F8"/>
                </a:solidFill>
                <a:latin typeface="Consolas" panose="020B0609020204030204" pitchFamily="49" charset="0"/>
              </a:rPr>
              <a:t>// yaw (right/left turn) angle to zero, as well as the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56C6F8"/>
                </a:solidFill>
                <a:latin typeface="Consolas" panose="020B0609020204030204" pitchFamily="49" charset="0"/>
              </a:rPr>
              <a:t>// pitch (up/down direction) angle.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err="1">
                <a:latin typeface="Consolas" panose="020B0609020204030204" pitchFamily="49" charset="0"/>
              </a:rPr>
              <a:t>entity.setLocationAndAngles</a:t>
            </a:r>
            <a:r>
              <a:rPr lang="en-US" sz="1400" dirty="0">
                <a:latin typeface="Consolas" panose="020B0609020204030204" pitchFamily="49" charset="0"/>
              </a:rPr>
              <a:t> (</a:t>
            </a:r>
            <a:r>
              <a:rPr lang="en-US" sz="1400" dirty="0" err="1">
                <a:latin typeface="Consolas" panose="020B0609020204030204" pitchFamily="49" charset="0"/>
              </a:rPr>
              <a:t>positionX</a:t>
            </a:r>
            <a:r>
              <a:rPr lang="en-US" sz="1400" dirty="0">
                <a:latin typeface="Consolas" panose="020B0609020204030204" pitchFamily="49" charset="0"/>
              </a:rPr>
              <a:t>, </a:t>
            </a:r>
            <a:r>
              <a:rPr lang="en-US" sz="1400" dirty="0" err="1">
                <a:latin typeface="Consolas" panose="020B0609020204030204" pitchFamily="49" charset="0"/>
              </a:rPr>
              <a:t>positionY</a:t>
            </a:r>
            <a:r>
              <a:rPr lang="en-US" sz="1400" dirty="0">
                <a:latin typeface="Consolas" panose="020B0609020204030204" pitchFamily="49" charset="0"/>
              </a:rPr>
              <a:t>, </a:t>
            </a:r>
            <a:r>
              <a:rPr lang="en-US" sz="1400" dirty="0" err="1">
                <a:latin typeface="Consolas" panose="020B0609020204030204" pitchFamily="49" charset="0"/>
              </a:rPr>
              <a:t>positionZ</a:t>
            </a:r>
            <a:r>
              <a:rPr lang="en-US" sz="1400" dirty="0">
                <a:latin typeface="Consolas" panose="020B0609020204030204" pitchFamily="49" charset="0"/>
              </a:rPr>
              <a:t>, 0.0, 0.0);</a:t>
            </a:r>
          </a:p>
        </p:txBody>
      </p:sp>
    </p:spTree>
    <p:extLst>
      <p:ext uri="{BB962C8B-B14F-4D97-AF65-F5344CB8AC3E}">
        <p14:creationId xmlns:p14="http://schemas.microsoft.com/office/powerpoint/2010/main" val="536942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3543"/>
            <a:ext cx="9143998" cy="964762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A5D028"/>
                </a:solidFill>
              </a:rPr>
              <a:t>Time</a:t>
            </a:r>
            <a:endParaRPr lang="en-US" sz="4000" kern="1200" cap="all" baseline="0" dirty="0">
              <a:solidFill>
                <a:srgbClr val="A5D028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511" y="1112955"/>
            <a:ext cx="7805413" cy="499175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Calibri" panose="020F0502020204030204" pitchFamily="34" charset="0"/>
              </a:rPr>
              <a:t>System time is tracked in terms of milliseconds since midnight, January 1, 1970, UTC. This is also known as “Unix time”.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Calibri" panose="020F0502020204030204" pitchFamily="34" charset="0"/>
              </a:rPr>
              <a:t>This sentence was typed on 2016 May 13, 08:02:13 UTC, which is 1463126533 in Unix time. That's 1,463,126,533 milliseconds since midnight, January 1, 1970.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Calibri" panose="020F0502020204030204" pitchFamily="34" charset="0"/>
              </a:rPr>
              <a:t>Here's how we get the current time in Java: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long </a:t>
            </a:r>
            <a:r>
              <a:rPr lang="en-US" sz="2000" i="1" dirty="0" err="1">
                <a:latin typeface="Consolas" panose="020B0609020204030204" pitchFamily="49" charset="0"/>
              </a:rPr>
              <a:t>currentTime</a:t>
            </a:r>
            <a:r>
              <a:rPr lang="en-US" sz="2000" dirty="0">
                <a:latin typeface="Consolas" panose="020B0609020204030204" pitchFamily="49" charset="0"/>
              </a:rPr>
              <a:t> = </a:t>
            </a:r>
            <a:r>
              <a:rPr lang="en-US" sz="2000" dirty="0" err="1">
                <a:latin typeface="Consolas" panose="020B0609020204030204" pitchFamily="49" charset="0"/>
              </a:rPr>
              <a:t>System.currentTimeMillis</a:t>
            </a:r>
            <a:r>
              <a:rPr lang="en-US" sz="2000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2000" dirty="0">
              <a:latin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en-US" sz="3200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Class Exercise: How would you use the above function to figure out if 20 seconds has elapsed from some earlier time?</a:t>
            </a:r>
            <a:endParaRPr lang="en-US" sz="1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039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50" y="-1"/>
            <a:ext cx="8477250" cy="1175657"/>
          </a:xfrm>
        </p:spPr>
        <p:txBody>
          <a:bodyPr tIns="360000" bIns="0" anchor="t" anchorCtr="0">
            <a:normAutofit/>
          </a:bodyPr>
          <a:lstStyle/>
          <a:p>
            <a:r>
              <a:rPr lang="en-US" dirty="0">
                <a:solidFill>
                  <a:srgbClr val="A5D028"/>
                </a:solidFill>
              </a:rPr>
              <a:t>Lab 8: Chameleon Robot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66750" y="2154803"/>
            <a:ext cx="7848600" cy="43723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</a:rPr>
              <a:t>In Lab 8, you will create a chameleon robot. This robot slowly wanders around the world. When it receives damage, it disguises itself as a nearby block for some time. After enough time has passed, it restores its form as a chameleon bot and continues wandering.</a:t>
            </a:r>
          </a:p>
        </p:txBody>
      </p:sp>
    </p:spTree>
    <p:extLst>
      <p:ext uri="{BB962C8B-B14F-4D97-AF65-F5344CB8AC3E}">
        <p14:creationId xmlns:p14="http://schemas.microsoft.com/office/powerpoint/2010/main" val="17819481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606060"/>
      </a:dk2>
      <a:lt2>
        <a:srgbClr val="EDEDED"/>
      </a:lt2>
      <a:accent1>
        <a:srgbClr val="FFC000"/>
      </a:accent1>
      <a:accent2>
        <a:srgbClr val="A5D028"/>
      </a:accent2>
      <a:accent3>
        <a:srgbClr val="0CC978"/>
      </a:accent3>
      <a:accent4>
        <a:srgbClr val="099BDD"/>
      </a:accent4>
      <a:accent5>
        <a:srgbClr val="47BFCD"/>
      </a:accent5>
      <a:accent6>
        <a:srgbClr val="DD7C15"/>
      </a:accent6>
      <a:hlink>
        <a:srgbClr val="FF9933"/>
      </a:hlink>
      <a:folHlink>
        <a:srgbClr val="B2B2B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1D2DA32-AC8B-4194-BF85-FF4A5B40EB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2311</TotalTime>
  <Words>530</Words>
  <Application>Microsoft Office PowerPoint</Application>
  <PresentationFormat>On-screen Show (4:3)</PresentationFormat>
  <Paragraphs>72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Consolas</vt:lpstr>
      <vt:lpstr>Corbel</vt:lpstr>
      <vt:lpstr>Wingdings</vt:lpstr>
      <vt:lpstr>Banded</vt:lpstr>
      <vt:lpstr>PowerPoint Presentation</vt:lpstr>
      <vt:lpstr>Robot Damage</vt:lpstr>
      <vt:lpstr>Robot Visibility</vt:lpstr>
      <vt:lpstr>Block Data</vt:lpstr>
      <vt:lpstr>entity Position &amp; Orientation</vt:lpstr>
      <vt:lpstr>Time</vt:lpstr>
      <vt:lpstr>Lab 8: Chameleon Robot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TEALS Minecraft Project</dc:title>
  <dc:creator>Steve Hollasch</dc:creator>
  <cp:lastModifiedBy>Steve Hollasch</cp:lastModifiedBy>
  <cp:revision>119</cp:revision>
  <dcterms:created xsi:type="dcterms:W3CDTF">2015-05-11T21:09:18Z</dcterms:created>
  <dcterms:modified xsi:type="dcterms:W3CDTF">2016-05-16T10:19:23Z</dcterms:modified>
</cp:coreProperties>
</file>